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7" r:id="rId9"/>
    <p:sldId id="283" r:id="rId10"/>
    <p:sldId id="304" r:id="rId11"/>
    <p:sldId id="302" r:id="rId12"/>
    <p:sldId id="294" r:id="rId13"/>
    <p:sldId id="298" r:id="rId14"/>
    <p:sldId id="311" r:id="rId15"/>
    <p:sldId id="295" r:id="rId16"/>
    <p:sldId id="315" r:id="rId17"/>
    <p:sldId id="316" r:id="rId18"/>
    <p:sldId id="319" r:id="rId19"/>
    <p:sldId id="328" r:id="rId20"/>
    <p:sldId id="334" r:id="rId21"/>
    <p:sldId id="320" r:id="rId22"/>
    <p:sldId id="335" r:id="rId23"/>
    <p:sldId id="336" r:id="rId24"/>
    <p:sldId id="321" r:id="rId25"/>
    <p:sldId id="325" r:id="rId26"/>
    <p:sldId id="342" r:id="rId27"/>
    <p:sldId id="284" r:id="rId28"/>
    <p:sldId id="28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6"/>
            <p14:sldId id="287"/>
            <p14:sldId id="283"/>
            <p14:sldId id="304"/>
            <p14:sldId id="302"/>
            <p14:sldId id="294"/>
            <p14:sldId id="298"/>
            <p14:sldId id="311"/>
            <p14:sldId id="295"/>
            <p14:sldId id="315"/>
            <p14:sldId id="316"/>
            <p14:sldId id="319"/>
            <p14:sldId id="328"/>
            <p14:sldId id="334"/>
            <p14:sldId id="320"/>
            <p14:sldId id="335"/>
            <p14:sldId id="336"/>
            <p14:sldId id="321"/>
            <p14:sldId id="325"/>
            <p14:sldId id="342"/>
            <p14:sldId id="284"/>
            <p14:sldId id="28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091"/>
    <a:srgbClr val="042C5D"/>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methods used in this thesis are Markov chain Monte Carlo simulation and Bayesian linear regression, as the result of these methods, the simulation result would be presented as a distribution and has high correlation with the prior and parameter distributions.</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For the first assumption. we have known that the first mutation alpha strain was found on October, but no one konws when the cornavirus mutated, therefore, this assumption should be held.</a:t>
            </a:r>
            <a:endParaRPr lang="en-US" altLang="zh-CN" dirty="0"/>
          </a:p>
          <a:p>
            <a:endParaRPr lang="en-US" altLang="zh-CN" dirty="0"/>
          </a:p>
          <a:p>
            <a:r>
              <a:rPr lang="en-US" altLang="zh-CN" dirty="0"/>
              <a:t>Because the MCMC and Beyasian regression has used. I assume all distributions used in this thesis are invariate. The nature of the cornavirus has many aspects such as</a:t>
            </a:r>
            <a:r>
              <a:rPr lang="en-US" altLang="zh-CN" dirty="0">
                <a:sym typeface="+mn-ea"/>
              </a:rPr>
              <a:t> serial interval</a:t>
            </a:r>
            <a:r>
              <a:rPr lang="en-US" altLang="zh-CN" dirty="0"/>
              <a:t>, which means the time distribution of the transmission from patient to patient.  and mortality rate, hospitalization rate,</a:t>
            </a:r>
            <a:endParaRPr lang="en-US" altLang="zh-CN" dirty="0"/>
          </a:p>
          <a:p>
            <a:endParaRPr lang="en-US" altLang="zh-CN" dirty="0"/>
          </a:p>
          <a:p>
            <a:r>
              <a:rPr lang="en-US" altLang="zh-CN" dirty="0"/>
              <a:t>At the end of my thesis time span, nearly 6% people in the UK has antibody, this rate is not so large. . It is known that a person can be infected twice with the Covid-19, but the probability of a second infection will be much less than the first time because of the appearance of antibodies in his/her body. However, in the time span of our research, the concentration of antibodies in the population was not high, so we ignored the adverse effects of antibodies in the time of the research</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beginning, the probability of a healthy person to be infected is determined by the Rt, and the time when the person is infected is affected the series interval. Besides, the calculation of the Rt is based on the state of NPI and search indexes of “protest” on google. Meanwhile, when the infection time interval keeps the same in a single day sampling from the distribution, it is worthy highlighting that the number of infected individuals will also boost the transmission. After being infected, the state of a person will have many situations, including unrecorded, deaths, admit to mechanical ventilation beds, in hospital and so on. Also the rate that patient admitted to the </a:t>
            </a:r>
            <a:r>
              <a:rPr lang="en-US" altLang="zh-CN" dirty="0">
                <a:sym typeface="+mn-ea"/>
              </a:rPr>
              <a:t>mechanical ventilation beds and mortality also conform constant distributions.</a:t>
            </a:r>
            <a:endParaRPr lang="en-US" altLang="zh-CN" dirty="0">
              <a:sym typeface="+mn-ea"/>
            </a:endParaRPr>
          </a:p>
          <a:p>
            <a:r>
              <a:rPr lang="en-US" altLang="zh-CN" dirty="0"/>
              <a:t>Furthermore the reported number of death or admitted to</a:t>
            </a:r>
            <a:r>
              <a:rPr lang="en-US" altLang="zh-CN" dirty="0">
                <a:sym typeface="+mn-ea"/>
              </a:rPr>
              <a:t> mechanical ventilation beds maybe not accurated, this model also to simulate the new these data if assuming they are inaccurate.</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lock-down of city and schools would significantly reduce the reproduction number of the coronavirus, while the protest of the citizens would eliminate the efforts of lock-down. Hence, the shape of the prior reproduction number has been determined by the variation of these two conditions. </a:t>
            </a:r>
            <a:endParaRPr lang="en-US" altLang="zh-CN" dirty="0"/>
          </a:p>
          <a:p>
            <a:r>
              <a:rPr lang="en-US" altLang="zh-CN" dirty="0"/>
              <a:t>To determine the location of prior reproduction, the maximum reproduction number should be figured out, then based on the ONS team and the experiment result on Real-time Assessment of Community Transmission team, REACT team for short</a:t>
            </a:r>
            <a:endParaRPr lang="en-US" altLang="zh-CN" dirty="0"/>
          </a:p>
          <a:p>
            <a:endParaRPr lang="en-US" altLang="zh-CN" dirty="0"/>
          </a:p>
          <a:p>
            <a:r>
              <a:rPr lang="en-US" altLang="zh-CN" dirty="0"/>
              <a:t>Posterior rt could be inferred after the fitness of model. The green areas indicates the 30%, 60%, and 95% confidence intervals. The blue and red areas show REACT result and ONS result respectively. It can be observed that Rt reaches its minimum of 0.42 with the 95% CI (0.39,0.46) on May 31st. On June 17th, the 95% CI contains 10.98 (0.95,1.01). Afterwards, the 95% CI is always greater than 1 or contains 1</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Yet this is an experiment in a small region, so the credibility is not so high. In Great Glasgow region, the cumulative infection result (Thompson et al.,</a:t>
            </a:r>
            <a:endParaRPr lang="en-US" altLang="zh-CN" dirty="0"/>
          </a:p>
          <a:p>
            <a:r>
              <a:rPr lang="en-US" altLang="zh-CN" dirty="0">
                <a:sym typeface="+mn-ea"/>
              </a:rPr>
              <a:t>2020) lies outside the CIs of the simulation. Yet, Glasgow’s sample size (470) is not large enough, and it is located in Scotland, so the credibility is low.</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Yet this is an experiment in a small region, so the credibility is not so high. In Great Glasgow region, the cumulative infection result (Thompson et al.,</a:t>
            </a:r>
            <a:endParaRPr lang="en-US" altLang="zh-CN" dirty="0"/>
          </a:p>
          <a:p>
            <a:r>
              <a:rPr lang="en-US" altLang="zh-CN" dirty="0">
                <a:sym typeface="+mn-ea"/>
              </a:rPr>
              <a:t>2020) lies outside the CIs of the simulation. Yet, Glasgow’s sample size (470) is not large enough, and it is located in Scotland, so the credibility is low.</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This thesis studies the </a:t>
            </a:r>
            <a:r>
              <a:rPr lang="en-US" altLang="en-GB" b="1" dirty="0">
                <a:solidFill>
                  <a:srgbClr val="002060"/>
                </a:solidFill>
                <a:effectLst/>
                <a:latin typeface="Times New Roman" panose="02020603050405020304" pitchFamily="18" charset="0"/>
                <a:cs typeface="Times New Roman" panose="02020603050405020304" pitchFamily="18" charset="0"/>
                <a:sym typeface="+mn-ea"/>
              </a:rPr>
              <a:t>sampling effect</a:t>
            </a:r>
            <a:r>
              <a:rPr lang="en-GB" altLang="zh-CN" dirty="0">
                <a:solidFill>
                  <a:srgbClr val="002060"/>
                </a:solidFill>
                <a:effectLst/>
                <a:latin typeface="Times New Roman" panose="02020603050405020304" pitchFamily="18" charset="0"/>
                <a:cs typeface="Times New Roman" panose="02020603050405020304" pitchFamily="18" charset="0"/>
                <a:sym typeface="+mn-ea"/>
              </a:rPr>
              <a:t> </a:t>
            </a:r>
            <a:r>
              <a:rPr lang="en-GB" altLang="zh-CN" dirty="0">
                <a:effectLst/>
                <a:latin typeface="Times New Roman" panose="02020603050405020304" pitchFamily="18" charset="0"/>
                <a:cs typeface="Times New Roman" panose="02020603050405020304" pitchFamily="18" charset="0"/>
                <a:sym typeface="+mn-ea"/>
              </a:rPr>
              <a:t>of the COVID-19 epidemics within the UK during the period from </a:t>
            </a:r>
            <a:r>
              <a:rPr lang="en-US" altLang="en-GB" dirty="0">
                <a:effectLst/>
                <a:latin typeface="Times New Roman" panose="02020603050405020304" pitchFamily="18" charset="0"/>
                <a:cs typeface="Times New Roman" panose="02020603050405020304" pitchFamily="18" charset="0"/>
                <a:sym typeface="+mn-ea"/>
              </a:rPr>
              <a:t>31st January </a:t>
            </a:r>
            <a:r>
              <a:rPr lang="en-GB" altLang="zh-CN" dirty="0">
                <a:effectLst/>
                <a:latin typeface="Times New Roman" panose="02020603050405020304" pitchFamily="18" charset="0"/>
                <a:cs typeface="Times New Roman" panose="02020603050405020304" pitchFamily="18" charset="0"/>
                <a:sym typeface="+mn-ea"/>
              </a:rPr>
              <a:t>2020 to October 2020</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 the models reveal the sampling effects in the UK of the</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COVID-19 epidemics, indicating the gap between ‘true’ infections and the detected</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numbers. According to this index, the results of the experiments show that the UK</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government did well after the first outbreak around 28th March, where the sampling</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effect keeps high afer then.</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This thesis studies the </a:t>
            </a:r>
            <a:r>
              <a:rPr lang="en-US" altLang="en-GB" b="1" dirty="0">
                <a:solidFill>
                  <a:srgbClr val="002060"/>
                </a:solidFill>
                <a:effectLst/>
                <a:latin typeface="Times New Roman" panose="02020603050405020304" pitchFamily="18" charset="0"/>
                <a:cs typeface="Times New Roman" panose="02020603050405020304" pitchFamily="18" charset="0"/>
                <a:sym typeface="+mn-ea"/>
              </a:rPr>
              <a:t>sampling effect</a:t>
            </a:r>
            <a:r>
              <a:rPr lang="en-GB" altLang="zh-CN" dirty="0">
                <a:solidFill>
                  <a:srgbClr val="002060"/>
                </a:solidFill>
                <a:effectLst/>
                <a:latin typeface="Times New Roman" panose="02020603050405020304" pitchFamily="18" charset="0"/>
                <a:cs typeface="Times New Roman" panose="02020603050405020304" pitchFamily="18" charset="0"/>
                <a:sym typeface="+mn-ea"/>
              </a:rPr>
              <a:t> </a:t>
            </a:r>
            <a:r>
              <a:rPr lang="en-GB" altLang="zh-CN" dirty="0">
                <a:effectLst/>
                <a:latin typeface="Times New Roman" panose="02020603050405020304" pitchFamily="18" charset="0"/>
                <a:cs typeface="Times New Roman" panose="02020603050405020304" pitchFamily="18" charset="0"/>
                <a:sym typeface="+mn-ea"/>
              </a:rPr>
              <a:t>of the COVID-19 epidemics within the UK during the period from </a:t>
            </a:r>
            <a:r>
              <a:rPr lang="en-US" altLang="en-GB" dirty="0">
                <a:effectLst/>
                <a:latin typeface="Times New Roman" panose="02020603050405020304" pitchFamily="18" charset="0"/>
                <a:cs typeface="Times New Roman" panose="02020603050405020304" pitchFamily="18" charset="0"/>
                <a:sym typeface="+mn-ea"/>
              </a:rPr>
              <a:t>31st January </a:t>
            </a:r>
            <a:r>
              <a:rPr lang="en-GB" altLang="zh-CN" dirty="0">
                <a:effectLst/>
                <a:latin typeface="Times New Roman" panose="02020603050405020304" pitchFamily="18" charset="0"/>
                <a:cs typeface="Times New Roman" panose="02020603050405020304" pitchFamily="18" charset="0"/>
                <a:sym typeface="+mn-ea"/>
              </a:rPr>
              <a:t>2020 to October 2020</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 the models reveal the sampling effects in the UK of the</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COVID-19 epidemics, indicating the gap between ‘true’ infections and the detected</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numbers. According to this index, the results of the experiments show that the UK</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government did well after the first outbreak around 28th March, where the sampling</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effect keeps high afer then.</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 by the way, the series interval is able to assess the transmission speed of the epidemics.</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things introduced in the previous slide, the time span of the study could be determined. For the start, the first two covid-19 cases in the UK were confirmed on January 31st, and for the end, the cornavirus tended to mutate on October 2020, hard to be modeled. Hence the time span of my study is from 31st January to 1st October 2020.</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here are lots of lock-down and reopen policies for</a:t>
            </a:r>
            <a:r>
              <a:rPr lang="en-US" altLang="zh-CN" dirty="0"/>
              <a:t> </a:t>
            </a:r>
            <a:r>
              <a:rPr lang="zh-CN" altLang="en-US" dirty="0"/>
              <a:t>UK. An straightforward way to describe these policies is to use dummy variables.</a:t>
            </a:r>
            <a:r>
              <a:rPr lang="en-US" altLang="zh-CN" dirty="0"/>
              <a:t> </a:t>
            </a:r>
            <a:r>
              <a:rPr lang="zh-CN" altLang="en-US" dirty="0"/>
              <a:t>However, if all policies are add to the model as dummy variables, this model cannot fit well.</a:t>
            </a:r>
            <a:r>
              <a:rPr lang="en-US" altLang="zh-CN" dirty="0"/>
              <a:t> D</a:t>
            </a:r>
            <a:r>
              <a:rPr lang="zh-CN" altLang="en-US" dirty="0"/>
              <a:t>ue to the multicollinearity problem, the variance of the coefficient of each NPI</a:t>
            </a:r>
            <a:endParaRPr lang="zh-CN" altLang="en-US" dirty="0"/>
          </a:p>
          <a:p>
            <a:r>
              <a:rPr lang="zh-CN" altLang="en-US" dirty="0"/>
              <a:t>policy on Rt will be very large in this model fitting, which leads to the unreliability</a:t>
            </a:r>
            <a:r>
              <a:rPr lang="en-US" altLang="zh-CN" dirty="0"/>
              <a:t> </a:t>
            </a:r>
            <a:r>
              <a:rPr lang="zh-CN" altLang="en-US" dirty="0"/>
              <a:t>of the final result.</a:t>
            </a:r>
            <a:endParaRPr lang="zh-CN" altLang="en-US" dirty="0"/>
          </a:p>
          <a:p>
            <a:endParaRPr lang="zh-CN" altLang="en-US" dirty="0"/>
          </a:p>
          <a:p>
            <a:r>
              <a:rPr lang="en-US" altLang="zh-CN" dirty="0"/>
              <a:t>Therefore, this thesis combines all policy variables to a single continuous variable, describing the NPI policies by using manually subjective scoring. By this</a:t>
            </a:r>
            <a:endParaRPr lang="en-US" altLang="zh-CN" dirty="0"/>
          </a:p>
          <a:p>
            <a:r>
              <a:rPr lang="en-US" altLang="zh-CN" dirty="0"/>
              <a:t>means, in the process of dimensionality reduction, the meaning of the NPI policy is retained to the greatest extent. Nonetheless, the disadvantages of this method are also very obvious. Since the scores are measured manually, this variable can be very subjective. Therefore, in the following simulations, it is necessary to ver_x0002_ify whether this scoring principle complies with data in practice. The lock down variable together with other variables to be used in the model is shown in Figure 4</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the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Methodology</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Basic method</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3" name="圆角矩形 2"/>
          <p:cNvSpPr/>
          <p:nvPr/>
        </p:nvSpPr>
        <p:spPr>
          <a:xfrm>
            <a:off x="93027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45350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1064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Markov chain Monte Carlo </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sp>
        <p:nvSpPr>
          <p:cNvPr id="7" name="文本框 6"/>
          <p:cNvSpPr txBox="1"/>
          <p:nvPr/>
        </p:nvSpPr>
        <p:spPr>
          <a:xfrm>
            <a:off x="683387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Bayesian Linear Regression</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122872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95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34440" y="2037080"/>
            <a:ext cx="3958590" cy="3291840"/>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In Bayesian statistics, the latest development of the MCMC method makes it possible to calculate large-scale hierarchical models that need to integrate hundreds to thousands of unknown parameters.</a:t>
            </a:r>
            <a:endParaRPr lang="en-US" altLang="zh-CN" sz="2600">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714490" y="2037080"/>
            <a:ext cx="4041775" cy="3692525"/>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Bayesian linear regression  is performed in the context of Bayesian inference. When  a specific form of the prior distribution is assumed, t</a:t>
            </a:r>
            <a:r>
              <a:rPr lang="en-US" altLang="zh-CN" sz="2600" b="1">
                <a:solidFill>
                  <a:srgbClr val="175091"/>
                </a:solidFill>
                <a:latin typeface="Times New Roman" panose="02020603050405020304" pitchFamily="18" charset="0"/>
                <a:ea typeface="微软雅黑 Light" panose="020B0502040204020203" charset="-122"/>
                <a:cs typeface="+mn-ea"/>
              </a:rPr>
              <a:t>he posterior probability distribution</a:t>
            </a:r>
            <a:r>
              <a:rPr lang="en-US" altLang="zh-CN" sz="2600">
                <a:latin typeface="Times New Roman" panose="02020603050405020304" pitchFamily="18" charset="0"/>
                <a:ea typeface="微软雅黑 Light" panose="020B0502040204020203" charset="-122"/>
                <a:cs typeface="+mn-ea"/>
              </a:rPr>
              <a:t> of the model parameters can get an explicit result.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Model Assumptions</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10" name="组合 9"/>
          <p:cNvGrpSpPr/>
          <p:nvPr/>
        </p:nvGrpSpPr>
        <p:grpSpPr>
          <a:xfrm>
            <a:off x="955675" y="4513580"/>
            <a:ext cx="10441940" cy="491490"/>
            <a:chOff x="1504" y="2396"/>
            <a:chExt cx="16444" cy="774"/>
          </a:xfrm>
        </p:grpSpPr>
        <p:sp>
          <p:nvSpPr>
            <p:cNvPr id="11" name="矩形 10"/>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3</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2" name="直接连接符 11"/>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antibodies in the cured patients do not affect further infections.</a:t>
              </a:r>
              <a:endParaRPr lang="en-US" altLang="zh-CN" sz="2600">
                <a:latin typeface="Times New Roman" panose="02020603050405020304" pitchFamily="18" charset="0"/>
                <a:ea typeface="微软雅黑 Light" panose="020B0502040204020203" charset="-122"/>
                <a:cs typeface="+mn-ea"/>
              </a:endParaRPr>
            </a:p>
          </p:txBody>
        </p:sp>
      </p:grpSp>
      <p:grpSp>
        <p:nvGrpSpPr>
          <p:cNvPr id="14" name="组合 13"/>
          <p:cNvGrpSpPr/>
          <p:nvPr/>
        </p:nvGrpSpPr>
        <p:grpSpPr>
          <a:xfrm>
            <a:off x="955675" y="3183255"/>
            <a:ext cx="10441940" cy="491490"/>
            <a:chOff x="1504" y="2396"/>
            <a:chExt cx="16444" cy="774"/>
          </a:xfrm>
        </p:grpSpPr>
        <p:sp>
          <p:nvSpPr>
            <p:cNvPr id="15" name="矩形 14"/>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6" name="直接连接符 15"/>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nature of the cornavirus will change only if it mutates</a:t>
              </a:r>
              <a:endParaRPr lang="en-US" altLang="zh-CN" sz="2600">
                <a:latin typeface="Times New Roman" panose="02020603050405020304" pitchFamily="18" charset="0"/>
                <a:ea typeface="微软雅黑 Light" panose="020B0502040204020203" charset="-122"/>
                <a:cs typeface="+mn-ea"/>
              </a:endParaRPr>
            </a:p>
          </p:txBody>
        </p:sp>
      </p:grpSp>
      <p:grpSp>
        <p:nvGrpSpPr>
          <p:cNvPr id="18" name="组合 17"/>
          <p:cNvGrpSpPr/>
          <p:nvPr/>
        </p:nvGrpSpPr>
        <p:grpSpPr>
          <a:xfrm>
            <a:off x="955675" y="1852930"/>
            <a:ext cx="10441940" cy="491490"/>
            <a:chOff x="1504" y="2396"/>
            <a:chExt cx="16444" cy="774"/>
          </a:xfrm>
        </p:grpSpPr>
        <p:sp>
          <p:nvSpPr>
            <p:cNvPr id="19" name="矩形 18"/>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During the time span, the mutation of the cornavirus did not occur</a:t>
              </a:r>
              <a:endParaRPr lang="en-US" altLang="zh-CN" sz="2600">
                <a:latin typeface="Times New Roman" panose="02020603050405020304" pitchFamily="18" charset="0"/>
                <a:ea typeface="微软雅黑 Light" panose="020B0502040204020203" charset="-122"/>
                <a:cs typeface="+mn-ea"/>
                <a:sym typeface="+mn-e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Ways to inferring the sampling effect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flowchart"/>
          <p:cNvPicPr>
            <a:picLocks noChangeAspect="1"/>
          </p:cNvPicPr>
          <p:nvPr/>
        </p:nvPicPr>
        <p:blipFill>
          <a:blip r:embed="rId2"/>
          <a:srcRect l="5275" t="1861" r="3351" b="56778"/>
          <a:stretch>
            <a:fillRect/>
          </a:stretch>
        </p:blipFill>
        <p:spPr>
          <a:xfrm>
            <a:off x="0" y="1214755"/>
            <a:ext cx="6373495" cy="4079240"/>
          </a:xfrm>
          <a:prstGeom prst="rect">
            <a:avLst/>
          </a:prstGeom>
        </p:spPr>
      </p:pic>
      <p:pic>
        <p:nvPicPr>
          <p:cNvPr id="3" name="图片 2" descr="flowchart"/>
          <p:cNvPicPr>
            <a:picLocks noChangeAspect="1"/>
          </p:cNvPicPr>
          <p:nvPr/>
        </p:nvPicPr>
        <p:blipFill>
          <a:blip r:embed="rId2"/>
          <a:srcRect l="11243" t="41019" r="955" b="5083"/>
          <a:stretch>
            <a:fillRect/>
          </a:stretch>
        </p:blipFill>
        <p:spPr>
          <a:xfrm>
            <a:off x="6357620" y="1009015"/>
            <a:ext cx="5741670" cy="4983480"/>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89275" y="5988050"/>
            <a:ext cx="632269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 5: The simulation process of the sampling effect</a:t>
            </a:r>
            <a:endParaRPr lang="en-US" altLang="zh-CN" sz="2000">
              <a:latin typeface="Times New Roman" panose="02020603050405020304" pitchFamily="18" charset="0"/>
              <a:ea typeface="微软雅黑 Light" panose="020B0502040204020203" charset="-122"/>
              <a:cs typeface="+mn-ea"/>
            </a:endParaRPr>
          </a:p>
        </p:txBody>
      </p:sp>
      <p:sp>
        <p:nvSpPr>
          <p:cNvPr id="6" name="圆角矩形 5"/>
          <p:cNvSpPr/>
          <p:nvPr/>
        </p:nvSpPr>
        <p:spPr>
          <a:xfrm>
            <a:off x="601980" y="2698115"/>
            <a:ext cx="2953385" cy="128333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4154170" y="2820035"/>
            <a:ext cx="2035175" cy="1526540"/>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2550160" y="2012315"/>
            <a:ext cx="1493520" cy="75247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6908800" y="3671570"/>
            <a:ext cx="4065270" cy="807720"/>
            <a:chOff x="10880" y="5782"/>
            <a:chExt cx="6402" cy="1272"/>
          </a:xfrm>
        </p:grpSpPr>
        <p:sp>
          <p:nvSpPr>
            <p:cNvPr id="9" name="圆角矩形 8"/>
            <p:cNvSpPr/>
            <p:nvPr/>
          </p:nvSpPr>
          <p:spPr>
            <a:xfrm>
              <a:off x="1088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1554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6638290" y="4759960"/>
            <a:ext cx="5553710" cy="1228090"/>
            <a:chOff x="10454" y="7496"/>
            <a:chExt cx="8746" cy="1934"/>
          </a:xfrm>
        </p:grpSpPr>
        <p:sp>
          <p:nvSpPr>
            <p:cNvPr id="12" name="圆角矩形 11"/>
            <p:cNvSpPr/>
            <p:nvPr/>
          </p:nvSpPr>
          <p:spPr>
            <a:xfrm>
              <a:off x="14190" y="7496"/>
              <a:ext cx="5011"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10454" y="7496"/>
              <a:ext cx="2595"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2"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4" presetClass="entr" presetSubtype="16" fill="hold" grpId="0" nodeType="withEffect">
                                  <p:stCondLst>
                                    <p:cond delay="0"/>
                                  </p:stCondLst>
                                  <p:childTnLst>
                                    <p:set>
                                      <p:cBhvr>
                                        <p:cTn id="14" dur="500"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1" nodeType="clickEffect">
                                  <p:stCondLst>
                                    <p:cond delay="0"/>
                                  </p:stCondLst>
                                  <p:childTnLst>
                                    <p:animEffect transition="out" filter="barn(inVertic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4" presetClass="entr" presetSubtype="16" fill="hold" grpId="0" nodeType="withEffect">
                                  <p:stCondLst>
                                    <p:cond delay="0"/>
                                  </p:stCondLst>
                                  <p:childTnLst>
                                    <p:set>
                                      <p:cBhvr>
                                        <p:cTn id="22" dur="500"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grpId="1" nodeType="clickEffect">
                                  <p:stCondLst>
                                    <p:cond delay="0"/>
                                  </p:stCondLst>
                                  <p:childTnLst>
                                    <p:animEffect transition="out" filter="barn(inVertic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 presetClass="entr" presetSubtype="16" fill="hold" nodeType="withEffect">
                                  <p:stCondLst>
                                    <p:cond delay="0"/>
                                  </p:stCondLst>
                                  <p:childTnLst>
                                    <p:set>
                                      <p:cBhvr>
                                        <p:cTn id="30" dur="500"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nodeType="clickEffect">
                                  <p:stCondLst>
                                    <p:cond delay="0"/>
                                  </p:stCondLst>
                                  <p:childTnLst>
                                    <p:animEffect transition="out" filter="barn(inVertical)">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4" presetClass="entr" presetSubtype="16" fill="hold" nodeType="withEffect">
                                  <p:stCondLst>
                                    <p:cond delay="0"/>
                                  </p:stCondLst>
                                  <p:childTnLst>
                                    <p:set>
                                      <p:cBhvr>
                                        <p:cTn id="38" dur="500" fill="hold">
                                          <p:stCondLst>
                                            <p:cond delay="0"/>
                                          </p:stCondLst>
                                        </p:cTn>
                                        <p:tgtEl>
                                          <p:spTgt spid="14"/>
                                        </p:tgtEl>
                                        <p:attrNameLst>
                                          <p:attrName>style.visibility</p:attrName>
                                        </p:attrNameLst>
                                      </p:cBhvr>
                                      <p:to>
                                        <p:strVal val="visible"/>
                                      </p:to>
                                    </p:set>
                                    <p:animEffect transition="in" filter="box(in)">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Result Analysis</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hart_01"/>
          <p:cNvPicPr>
            <a:picLocks noChangeAspect="1"/>
          </p:cNvPicPr>
          <p:nvPr/>
        </p:nvPicPr>
        <p:blipFill>
          <a:blip r:embed="rId1"/>
          <a:stretch>
            <a:fillRect/>
          </a:stretch>
        </p:blipFill>
        <p:spPr>
          <a:xfrm>
            <a:off x="601980" y="884555"/>
            <a:ext cx="5787390" cy="5498465"/>
          </a:xfrm>
          <a:prstGeom prst="rect">
            <a:avLst/>
          </a:prstGeom>
        </p:spPr>
      </p:pic>
      <p:pic>
        <p:nvPicPr>
          <p:cNvPr id="3" name="图片 2" descr="chart_06"/>
          <p:cNvPicPr>
            <a:picLocks noChangeAspect="1"/>
          </p:cNvPicPr>
          <p:nvPr/>
        </p:nvPicPr>
        <p:blipFill>
          <a:blip r:embed="rId2"/>
          <a:stretch>
            <a:fillRect/>
          </a:stretch>
        </p:blipFill>
        <p:spPr>
          <a:xfrm>
            <a:off x="6235065" y="858520"/>
            <a:ext cx="5819775" cy="5528945"/>
          </a:xfrm>
          <a:prstGeom prst="rect">
            <a:avLst/>
          </a:prstGeom>
        </p:spPr>
      </p:pic>
      <p:sp>
        <p:nvSpPr>
          <p:cNvPr id="27" name="标题 3"/>
          <p:cNvSpPr txBox="1"/>
          <p:nvPr/>
        </p:nvSpPr>
        <p:spPr>
          <a:xfrm>
            <a:off x="786765" y="464820"/>
            <a:ext cx="9806305"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rPr>
              <a:t>t</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 through People in Mechanical Ventilation Beds</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3"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6: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hart_09"/>
          <p:cNvPicPr>
            <a:picLocks noChangeAspect="1"/>
          </p:cNvPicPr>
          <p:nvPr/>
        </p:nvPicPr>
        <p:blipFill>
          <a:blip r:embed="rId1"/>
          <a:stretch>
            <a:fillRect/>
          </a:stretch>
        </p:blipFill>
        <p:spPr>
          <a:xfrm>
            <a:off x="890905" y="880745"/>
            <a:ext cx="5794375" cy="550481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85280" y="1173480"/>
            <a:ext cx="5380355" cy="46462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REACT group (red line), ONS (yellow line) and Oxford area are lies </a:t>
            </a:r>
            <a:r>
              <a:rPr lang="en-US" altLang="zh-CN" sz="2600" b="1">
                <a:solidFill>
                  <a:srgbClr val="175091"/>
                </a:solidFill>
                <a:latin typeface="Times New Roman" panose="02020603050405020304" pitchFamily="18" charset="0"/>
                <a:ea typeface="微软雅黑 Light" panose="020B0502040204020203" charset="-122"/>
                <a:cs typeface="+mn-ea"/>
              </a:rPr>
              <a:t>within the 95%CI</a:t>
            </a:r>
            <a:r>
              <a:rPr lang="en-US" altLang="zh-CN" sz="2600">
                <a:latin typeface="Times New Roman" panose="02020603050405020304" pitchFamily="18" charset="0"/>
                <a:ea typeface="微软雅黑 Light" panose="020B0502040204020203" charset="-122"/>
                <a:cs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in Great Glasgow region, the cumulative infection result (green line)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hart_16"/>
          <p:cNvPicPr>
            <a:picLocks noChangeAspect="1"/>
          </p:cNvPicPr>
          <p:nvPr/>
        </p:nvPicPr>
        <p:blipFill>
          <a:blip r:embed="rId1"/>
          <a:stretch>
            <a:fillRect/>
          </a:stretch>
        </p:blipFill>
        <p:spPr>
          <a:xfrm>
            <a:off x="680720" y="854710"/>
            <a:ext cx="5811520" cy="552132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10: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death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98615" y="985520"/>
            <a:ext cx="5380355" cy="54463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a:t>
            </a:r>
            <a:r>
              <a:rPr lang="en-US" altLang="zh-CN" sz="2600">
                <a:latin typeface="Times New Roman" panose="02020603050405020304" pitchFamily="18" charset="0"/>
                <a:ea typeface="微软雅黑 Light" panose="020B0502040204020203" charset="-122"/>
                <a:cs typeface="+mn-ea"/>
                <a:sym typeface="+mn-ea"/>
              </a:rPr>
              <a:t>Great Glasgow region (green line) is lies </a:t>
            </a:r>
            <a:r>
              <a:rPr lang="en-US" altLang="zh-CN" sz="2600" b="1">
                <a:solidFill>
                  <a:srgbClr val="175091"/>
                </a:solidFill>
                <a:latin typeface="Times New Roman" panose="02020603050405020304" pitchFamily="18" charset="0"/>
                <a:ea typeface="微软雅黑 Light" panose="020B0502040204020203" charset="-122"/>
                <a:cs typeface="+mn-ea"/>
                <a:sym typeface="+mn-ea"/>
              </a:rPr>
              <a:t>within the 95%CI</a:t>
            </a:r>
            <a:r>
              <a:rPr lang="en-US" altLang="zh-CN" sz="2600">
                <a:latin typeface="Times New Roman" panose="02020603050405020304" pitchFamily="18" charset="0"/>
                <a:ea typeface="微软雅黑 Light" panose="020B0502040204020203" charset="-122"/>
                <a:cs typeface="+mn-ea"/>
                <a:sym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the cumulative infection result of </a:t>
            </a:r>
            <a:r>
              <a:rPr lang="en-US" altLang="zh-CN" sz="2600">
                <a:latin typeface="Times New Roman" panose="02020603050405020304" pitchFamily="18" charset="0"/>
                <a:ea typeface="微软雅黑 Light" panose="020B0502040204020203" charset="-122"/>
                <a:cs typeface="+mn-ea"/>
                <a:sym typeface="+mn-ea"/>
              </a:rPr>
              <a:t> REACT group (red line), ONS (yellow line) and Oxford area (purple line) are</a:t>
            </a:r>
            <a:r>
              <a:rPr lang="en-US" altLang="zh-CN" sz="2600">
                <a:latin typeface="Times New Roman" panose="02020603050405020304" pitchFamily="18" charset="0"/>
                <a:ea typeface="微软雅黑 Light" panose="020B0502040204020203" charset="-122"/>
                <a:cs typeface="+mn-ea"/>
              </a:rPr>
              <a:t>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hart_09"/>
          <p:cNvPicPr>
            <a:picLocks noChangeAspect="1"/>
          </p:cNvPicPr>
          <p:nvPr/>
        </p:nvPicPr>
        <p:blipFill>
          <a:blip r:embed="rId1"/>
          <a:stretch>
            <a:fillRect/>
          </a:stretch>
        </p:blipFill>
        <p:spPr>
          <a:xfrm>
            <a:off x="890905" y="880745"/>
            <a:ext cx="5794375" cy="550481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85280" y="1173480"/>
            <a:ext cx="5380355" cy="46462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REACT group (red line), ONS (yellow line) and Oxford area are lies </a:t>
            </a:r>
            <a:r>
              <a:rPr lang="en-US" altLang="zh-CN" sz="2600" b="1">
                <a:solidFill>
                  <a:srgbClr val="175091"/>
                </a:solidFill>
                <a:latin typeface="Times New Roman" panose="02020603050405020304" pitchFamily="18" charset="0"/>
                <a:ea typeface="微软雅黑 Light" panose="020B0502040204020203" charset="-122"/>
                <a:cs typeface="+mn-ea"/>
              </a:rPr>
              <a:t>within the 95%CI</a:t>
            </a:r>
            <a:r>
              <a:rPr lang="en-US" altLang="zh-CN" sz="2600">
                <a:latin typeface="Times New Roman" panose="02020603050405020304" pitchFamily="18" charset="0"/>
                <a:ea typeface="微软雅黑 Light" panose="020B0502040204020203" charset="-122"/>
                <a:cs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in Great Glasgow region, the cumulative infection result (green line)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11: Daily sampling effect inferred from increasing people in ventilation beds</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1"/>
          <p:cNvPicPr>
            <a:picLocks noChangeAspect="1"/>
          </p:cNvPicPr>
          <p:nvPr/>
        </p:nvPicPr>
        <p:blipFill>
          <a:blip r:embed="rId2"/>
          <a:srcRect t="1998"/>
          <a:stretch>
            <a:fillRect/>
          </a:stretch>
        </p:blipFill>
        <p:spPr>
          <a:xfrm>
            <a:off x="670560" y="890905"/>
            <a:ext cx="5902325" cy="5495925"/>
          </a:xfrm>
          <a:prstGeom prst="rect">
            <a:avLst/>
          </a:prstGeom>
        </p:spPr>
      </p:pic>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hart_18"/>
          <p:cNvPicPr>
            <a:picLocks noChangeAspect="1"/>
          </p:cNvPicPr>
          <p:nvPr/>
        </p:nvPicPr>
        <p:blipFill>
          <a:blip r:embed="rId1"/>
          <a:srcRect t="1352" b="3393"/>
          <a:stretch>
            <a:fillRect/>
          </a:stretch>
        </p:blipFill>
        <p:spPr>
          <a:xfrm>
            <a:off x="665480" y="882650"/>
            <a:ext cx="6104255" cy="552513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12: Daily sampling effect inferred from death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11: Daily sampling effect inferred from increasing people in ventilation beds</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1"/>
          <p:cNvPicPr>
            <a:picLocks noChangeAspect="1"/>
          </p:cNvPicPr>
          <p:nvPr/>
        </p:nvPicPr>
        <p:blipFill>
          <a:blip r:embed="rId2"/>
          <a:srcRect t="1998"/>
          <a:stretch>
            <a:fillRect/>
          </a:stretch>
        </p:blipFill>
        <p:spPr>
          <a:xfrm>
            <a:off x="670560" y="890905"/>
            <a:ext cx="5902325" cy="5495925"/>
          </a:xfrm>
          <a:prstGeom prst="rect">
            <a:avLst/>
          </a:prstGeom>
        </p:spPr>
      </p:pic>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Conclusion</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Conclusion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文本框 3"/>
          <p:cNvSpPr txBox="1"/>
          <p:nvPr/>
        </p:nvSpPr>
        <p:spPr>
          <a:xfrm>
            <a:off x="2245995" y="1333500"/>
            <a:ext cx="1922145"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31st January </a:t>
            </a:r>
            <a:endParaRPr lang="en-US" altLang="zh-CN" sz="2400" b="1">
              <a:latin typeface="Times New Roman" panose="02020603050405020304" pitchFamily="18" charset="0"/>
              <a:cs typeface="Times New Roman" panose="02020603050405020304" pitchFamily="18" charset="0"/>
            </a:endParaRPr>
          </a:p>
        </p:txBody>
      </p:sp>
      <p:sp>
        <p:nvSpPr>
          <p:cNvPr id="5" name="文本框 4"/>
          <p:cNvSpPr txBox="1"/>
          <p:nvPr/>
        </p:nvSpPr>
        <p:spPr>
          <a:xfrm>
            <a:off x="7158990" y="1333500"/>
            <a:ext cx="2275840"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1st October </a:t>
            </a:r>
            <a:endParaRPr lang="en-US" altLang="zh-CN" sz="2400" b="1">
              <a:latin typeface="Times New Roman" panose="02020603050405020304" pitchFamily="18" charset="0"/>
              <a:cs typeface="Times New Roman" panose="02020603050405020304" pitchFamily="18" charset="0"/>
            </a:endParaRPr>
          </a:p>
        </p:txBody>
      </p:sp>
      <p:cxnSp>
        <p:nvCxnSpPr>
          <p:cNvPr id="6" name="直接箭头连接符 5"/>
          <p:cNvCxnSpPr>
            <a:stCxn id="4" idx="3"/>
            <a:endCxn id="5" idx="1"/>
          </p:cNvCxnSpPr>
          <p:nvPr/>
        </p:nvCxnSpPr>
        <p:spPr>
          <a:xfrm>
            <a:off x="4168140" y="1564005"/>
            <a:ext cx="299085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490085" y="1103630"/>
            <a:ext cx="2346960" cy="460375"/>
          </a:xfrm>
          <a:prstGeom prst="rect">
            <a:avLst/>
          </a:prstGeom>
          <a:noFill/>
        </p:spPr>
        <p:txBody>
          <a:bodyPr wrap="square" rtlCol="0">
            <a:spAutoFit/>
          </a:bodyPr>
          <a:p>
            <a:r>
              <a:rPr lang="en-US" altLang="zh-CN" sz="2400" b="1">
                <a:solidFill>
                  <a:srgbClr val="002060"/>
                </a:solidFill>
                <a:latin typeface="Times New Roman" panose="02020603050405020304" pitchFamily="18" charset="0"/>
                <a:cs typeface="Times New Roman" panose="02020603050405020304" pitchFamily="18" charset="0"/>
              </a:rPr>
              <a:t>Sampling effect</a:t>
            </a:r>
            <a:endParaRPr lang="en-US" altLang="zh-CN" sz="2400" b="1">
              <a:solidFill>
                <a:srgbClr val="002060"/>
              </a:solidFill>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875030" y="2501900"/>
            <a:ext cx="10603230" cy="891540"/>
            <a:chOff x="1504" y="1870"/>
            <a:chExt cx="16444" cy="1404"/>
          </a:xfrm>
        </p:grpSpPr>
        <p:sp>
          <p:nvSpPr>
            <p:cNvPr id="21" name="文本框 20"/>
            <p:cNvSpPr txBox="1"/>
            <p:nvPr/>
          </p:nvSpPr>
          <p:spPr>
            <a:xfrm>
              <a:off x="2417" y="1870"/>
              <a:ext cx="15531" cy="140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The UK government did well after the first outbreak around 28th March, where the sampling effect keeps high afer then, with some ups and downs</a:t>
              </a:r>
              <a:endParaRPr lang="en-US" altLang="zh-CN" sz="2600">
                <a:latin typeface="Times New Roman" panose="02020603050405020304" pitchFamily="18" charset="0"/>
                <a:ea typeface="微软雅黑 Light" panose="020B0502040204020203" charset="-122"/>
                <a:cs typeface="+mn-ea"/>
                <a:sym typeface="+mn-ea"/>
              </a:endParaRPr>
            </a:p>
          </p:txBody>
        </p:sp>
        <p:sp>
          <p:nvSpPr>
            <p:cNvPr id="19" name="矩形 18"/>
            <p:cNvSpPr/>
            <p:nvPr/>
          </p:nvSpPr>
          <p:spPr>
            <a:xfrm>
              <a:off x="1504" y="2185"/>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2515" y="3148"/>
              <a:ext cx="15237" cy="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875030" y="3873500"/>
            <a:ext cx="10603230" cy="891540"/>
            <a:chOff x="1504" y="1870"/>
            <a:chExt cx="16444" cy="1404"/>
          </a:xfrm>
        </p:grpSpPr>
        <p:sp>
          <p:nvSpPr>
            <p:cNvPr id="3" name="文本框 2"/>
            <p:cNvSpPr txBox="1"/>
            <p:nvPr/>
          </p:nvSpPr>
          <p:spPr>
            <a:xfrm>
              <a:off x="2417" y="1870"/>
              <a:ext cx="15531" cy="140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The NPIs taken by the UK governments could significantly reduce the R</a:t>
              </a:r>
              <a:r>
                <a:rPr lang="en-US" altLang="zh-CN" sz="2600" baseline="-25000">
                  <a:latin typeface="Times New Roman" panose="02020603050405020304" pitchFamily="18" charset="0"/>
                  <a:ea typeface="微软雅黑 Light" panose="020B0502040204020203" charset="-122"/>
                  <a:cs typeface="+mn-ea"/>
                  <a:sym typeface="+mn-ea"/>
                </a:rPr>
                <a:t>t </a:t>
              </a:r>
              <a:r>
                <a:rPr lang="en-US" altLang="zh-CN" sz="2600">
                  <a:latin typeface="Times New Roman" panose="02020603050405020304" pitchFamily="18" charset="0"/>
                  <a:ea typeface="微软雅黑 Light" panose="020B0502040204020203" charset="-122"/>
                  <a:cs typeface="+mn-ea"/>
                  <a:sym typeface="+mn-ea"/>
                </a:rPr>
                <a:t>of SARS-CoV-2, although it is criticized by protesters.</a:t>
              </a:r>
              <a:endParaRPr lang="en-US" altLang="zh-CN" sz="2600">
                <a:latin typeface="Times New Roman" panose="02020603050405020304" pitchFamily="18" charset="0"/>
                <a:ea typeface="微软雅黑 Light" panose="020B0502040204020203" charset="-122"/>
                <a:cs typeface="+mn-ea"/>
                <a:sym typeface="+mn-ea"/>
              </a:endParaRPr>
            </a:p>
          </p:txBody>
        </p:sp>
        <p:sp>
          <p:nvSpPr>
            <p:cNvPr id="8" name="矩形 7"/>
            <p:cNvSpPr/>
            <p:nvPr/>
          </p:nvSpPr>
          <p:spPr>
            <a:xfrm>
              <a:off x="1504" y="2185"/>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2515" y="3148"/>
              <a:ext cx="15237" cy="22"/>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Conclusion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文本框 3"/>
          <p:cNvSpPr txBox="1"/>
          <p:nvPr/>
        </p:nvSpPr>
        <p:spPr>
          <a:xfrm>
            <a:off x="2245995" y="1333500"/>
            <a:ext cx="1922145"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31st January </a:t>
            </a:r>
            <a:endParaRPr lang="en-US" altLang="zh-CN" sz="2400" b="1">
              <a:latin typeface="Times New Roman" panose="02020603050405020304" pitchFamily="18" charset="0"/>
              <a:cs typeface="Times New Roman" panose="02020603050405020304" pitchFamily="18" charset="0"/>
            </a:endParaRPr>
          </a:p>
        </p:txBody>
      </p:sp>
      <p:sp>
        <p:nvSpPr>
          <p:cNvPr id="5" name="文本框 4"/>
          <p:cNvSpPr txBox="1"/>
          <p:nvPr/>
        </p:nvSpPr>
        <p:spPr>
          <a:xfrm>
            <a:off x="7158990" y="1333500"/>
            <a:ext cx="2275840"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1st October </a:t>
            </a:r>
            <a:endParaRPr lang="en-US" altLang="zh-CN" sz="2400" b="1">
              <a:latin typeface="Times New Roman" panose="02020603050405020304" pitchFamily="18" charset="0"/>
              <a:cs typeface="Times New Roman" panose="02020603050405020304" pitchFamily="18" charset="0"/>
            </a:endParaRPr>
          </a:p>
        </p:txBody>
      </p:sp>
      <p:cxnSp>
        <p:nvCxnSpPr>
          <p:cNvPr id="6" name="直接箭头连接符 5"/>
          <p:cNvCxnSpPr>
            <a:stCxn id="4" idx="3"/>
            <a:endCxn id="5" idx="1"/>
          </p:cNvCxnSpPr>
          <p:nvPr/>
        </p:nvCxnSpPr>
        <p:spPr>
          <a:xfrm>
            <a:off x="4168140" y="1564005"/>
            <a:ext cx="299085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490085" y="1103630"/>
            <a:ext cx="2346960" cy="460375"/>
          </a:xfrm>
          <a:prstGeom prst="rect">
            <a:avLst/>
          </a:prstGeom>
          <a:noFill/>
        </p:spPr>
        <p:txBody>
          <a:bodyPr wrap="square" rtlCol="0">
            <a:spAutoFit/>
          </a:bodyPr>
          <a:p>
            <a:r>
              <a:rPr lang="en-US" altLang="zh-CN" sz="2400" b="1">
                <a:solidFill>
                  <a:srgbClr val="002060"/>
                </a:solidFill>
                <a:latin typeface="Times New Roman" panose="02020603050405020304" pitchFamily="18" charset="0"/>
                <a:cs typeface="Times New Roman" panose="02020603050405020304" pitchFamily="18" charset="0"/>
              </a:rPr>
              <a:t>Sampling effect</a:t>
            </a:r>
            <a:endParaRPr lang="en-US" altLang="zh-CN" sz="2400" b="1">
              <a:solidFill>
                <a:srgbClr val="002060"/>
              </a:solidFill>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875030" y="2247265"/>
            <a:ext cx="10603230" cy="891540"/>
            <a:chOff x="1504" y="1870"/>
            <a:chExt cx="16444" cy="1404"/>
          </a:xfrm>
        </p:grpSpPr>
        <p:sp>
          <p:nvSpPr>
            <p:cNvPr id="21" name="文本框 20"/>
            <p:cNvSpPr txBox="1"/>
            <p:nvPr/>
          </p:nvSpPr>
          <p:spPr>
            <a:xfrm>
              <a:off x="2417" y="1870"/>
              <a:ext cx="15531" cy="140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The UK government did well after the first outbreak around 28th March, where the sampling effect keeps high afer then, with some ups and downs</a:t>
              </a:r>
              <a:endParaRPr lang="en-US" altLang="zh-CN" sz="2600">
                <a:latin typeface="Times New Roman" panose="02020603050405020304" pitchFamily="18" charset="0"/>
                <a:ea typeface="微软雅黑 Light" panose="020B0502040204020203" charset="-122"/>
                <a:cs typeface="+mn-ea"/>
                <a:sym typeface="+mn-ea"/>
              </a:endParaRPr>
            </a:p>
          </p:txBody>
        </p:sp>
        <p:sp>
          <p:nvSpPr>
            <p:cNvPr id="19" name="矩形 18"/>
            <p:cNvSpPr/>
            <p:nvPr/>
          </p:nvSpPr>
          <p:spPr>
            <a:xfrm>
              <a:off x="1504" y="2185"/>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2515" y="3148"/>
              <a:ext cx="15237" cy="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875030" y="3402965"/>
            <a:ext cx="10603230" cy="891540"/>
            <a:chOff x="1504" y="1870"/>
            <a:chExt cx="16444" cy="1404"/>
          </a:xfrm>
        </p:grpSpPr>
        <p:sp>
          <p:nvSpPr>
            <p:cNvPr id="3" name="文本框 2"/>
            <p:cNvSpPr txBox="1"/>
            <p:nvPr/>
          </p:nvSpPr>
          <p:spPr>
            <a:xfrm>
              <a:off x="2417" y="1870"/>
              <a:ext cx="15531" cy="140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The NPIs taken by the UK governments could significantly reduce the R</a:t>
              </a:r>
              <a:r>
                <a:rPr lang="en-US" altLang="zh-CN" sz="2600" baseline="-25000">
                  <a:latin typeface="Times New Roman" panose="02020603050405020304" pitchFamily="18" charset="0"/>
                  <a:ea typeface="微软雅黑 Light" panose="020B0502040204020203" charset="-122"/>
                  <a:cs typeface="+mn-ea"/>
                  <a:sym typeface="+mn-ea"/>
                </a:rPr>
                <a:t>t </a:t>
              </a:r>
              <a:r>
                <a:rPr lang="en-US" altLang="zh-CN" sz="2600">
                  <a:latin typeface="Times New Roman" panose="02020603050405020304" pitchFamily="18" charset="0"/>
                  <a:ea typeface="微软雅黑 Light" panose="020B0502040204020203" charset="-122"/>
                  <a:cs typeface="+mn-ea"/>
                  <a:sym typeface="+mn-ea"/>
                </a:rPr>
                <a:t>of SARS-CoV-2, although it is criticized by protesters.</a:t>
              </a:r>
              <a:endParaRPr lang="en-US" altLang="zh-CN" sz="2600">
                <a:latin typeface="Times New Roman" panose="02020603050405020304" pitchFamily="18" charset="0"/>
                <a:ea typeface="微软雅黑 Light" panose="020B0502040204020203" charset="-122"/>
                <a:cs typeface="+mn-ea"/>
                <a:sym typeface="+mn-ea"/>
              </a:endParaRPr>
            </a:p>
          </p:txBody>
        </p:sp>
        <p:sp>
          <p:nvSpPr>
            <p:cNvPr id="8" name="矩形 7"/>
            <p:cNvSpPr/>
            <p:nvPr/>
          </p:nvSpPr>
          <p:spPr>
            <a:xfrm>
              <a:off x="1504" y="2185"/>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2515" y="3148"/>
              <a:ext cx="15237" cy="22"/>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rPr>
              <a:t>Reference list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2" name="文本框 1"/>
          <p:cNvSpPr txBox="1"/>
          <p:nvPr/>
        </p:nvSpPr>
        <p:spPr>
          <a:xfrm>
            <a:off x="680720" y="954405"/>
            <a:ext cx="10824210" cy="396938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Inglesby, Thomas V. "Public Health Measures and the Reproduction Number of SARS-CoV-2." JAMA : The Journal of the American Medical Association 323.21 (2020): 2186-187.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Seth Flaxman, Swapnil Mishra,Axel Gandy, H Juliette T Unwin, Thomas A Mellan,Helen Coupland, Charles Whittaker,Harrison Zhu,Tresnia Berah,Jeffrey W Eaton,et al. Estimating the effects of non-pharmaceutical interventions on covid- 19 in europe. Nature, 584(7820):257-261,2020.</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kern="1200" dirty="0">
              <a:solidFill>
                <a:schemeClr val="tx1"/>
              </a:solidFill>
              <a:effectLst/>
              <a:latin typeface="Times New Roman" panose="02020603050405020304" pitchFamily="18" charset="0"/>
              <a:ea typeface="+mn-ea"/>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050290"/>
          </a:xfrm>
          <a:prstGeom prst="rect">
            <a:avLst/>
          </a:prstGeom>
        </p:spPr>
        <p:txBody>
          <a:bodyPr>
            <a:spAutoFit/>
          </a:bodyPr>
          <a:lstStyle/>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Date：10</a:t>
            </a:r>
            <a:r>
              <a:rPr lang="en-US" altLang="zh-CN" sz="2400" b="1" baseline="30000" dirty="0">
                <a:solidFill>
                  <a:schemeClr val="bg1"/>
                </a:solidFill>
                <a:latin typeface="Times New Roman" panose="02020603050405020304" pitchFamily="18" charset="0"/>
                <a:ea typeface="微软雅黑" panose="020B0503020204020204" pitchFamily="34" charset="-122"/>
                <a:cs typeface="+mn-ea"/>
              </a:rPr>
              <a:t>th</a:t>
            </a:r>
            <a:r>
              <a:rPr lang="en-US" altLang="zh-CN" sz="2400" b="1" dirty="0">
                <a:solidFill>
                  <a:schemeClr val="bg1"/>
                </a:solidFill>
                <a:latin typeface="Times New Roman" panose="02020603050405020304" pitchFamily="18" charset="0"/>
                <a:ea typeface="微软雅黑" panose="020B0503020204020204" pitchFamily="34" charset="-122"/>
                <a:cs typeface="+mn-ea"/>
              </a:rPr>
              <a:t> September 2021</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646331"/>
              <a:chOff x="6025111" y="1445348"/>
              <a:chExt cx="4556760" cy="646331"/>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341818"/>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Methodology</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Conclusion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Result analysis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87620"/>
          </a:xfrm>
          <a:prstGeom prst="rect">
            <a:avLst/>
          </a:prstGeom>
          <a:noFill/>
        </p:spPr>
        <p:txBody>
          <a:bodyPr wrap="square" lIns="0" rtlCol="0">
            <a:spAutoFit/>
          </a:bodyPr>
          <a:p>
            <a:pPr fontAlgn="auto">
              <a:spcAft>
                <a:spcPts val="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fontAlgn="auto">
              <a:spcAft>
                <a:spcPts val="10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fontAlgn="auto">
              <a:spcAft>
                <a:spcPts val="10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290185" y="1125855"/>
            <a:ext cx="6320790" cy="501586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31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January to 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42C5D"/>
                </a:solidFill>
                <a:latin typeface="Times New Roman" panose="02020603050405020304" pitchFamily="18" charset="0"/>
                <a:ea typeface="微软雅黑 Light" panose="020B0502040204020203" charset="-122"/>
                <a:cs typeface="+mn-ea"/>
                <a:sym typeface="+mn-lt"/>
              </a:rPr>
              <a:t> by deceasing the R</a:t>
            </a:r>
            <a:r>
              <a:rPr lang="en-US" altLang="zh-CN" sz="3200" baseline="-25000">
                <a:solidFill>
                  <a:srgbClr val="042C5D"/>
                </a:solidFill>
                <a:latin typeface="Times New Roman" panose="02020603050405020304" pitchFamily="18" charset="0"/>
                <a:ea typeface="微软雅黑 Light" panose="020B0502040204020203" charset="-122"/>
                <a:cs typeface="+mn-ea"/>
                <a:sym typeface="+mn-lt"/>
              </a:rPr>
              <a:t>t</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Thesis time span</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5" name="组合 4"/>
          <p:cNvGrpSpPr/>
          <p:nvPr/>
        </p:nvGrpSpPr>
        <p:grpSpPr>
          <a:xfrm>
            <a:off x="924560" y="1343660"/>
            <a:ext cx="3802380" cy="4283075"/>
            <a:chOff x="2064" y="1938"/>
            <a:chExt cx="5988" cy="6745"/>
          </a:xfrm>
        </p:grpSpPr>
        <p:sp>
          <p:nvSpPr>
            <p:cNvPr id="3" name="圆角矩形 2"/>
            <p:cNvSpPr/>
            <p:nvPr/>
          </p:nvSpPr>
          <p:spPr>
            <a:xfrm>
              <a:off x="2620" y="1938"/>
              <a:ext cx="5148"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064" y="2116"/>
              <a:ext cx="5988"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31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Janurary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2881" y="2841"/>
              <a:ext cx="4218"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84" y="3016"/>
              <a:ext cx="4219"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two COVID-19 cases in the UK were confirmed on January 31</a:t>
              </a:r>
              <a:r>
                <a:rPr lang="en-US" altLang="zh-CN" sz="2600" baseline="30000">
                  <a:latin typeface="Times New Roman" panose="02020603050405020304" pitchFamily="18" charset="0"/>
                  <a:ea typeface="微软雅黑 Light" panose="020B0502040204020203" charset="-122"/>
                  <a:cs typeface="+mn-ea"/>
                </a:rPr>
                <a:t>st</a:t>
              </a:r>
              <a:r>
                <a:rPr lang="en-US" altLang="zh-CN" sz="2600">
                  <a:latin typeface="Times New Roman" panose="02020603050405020304" pitchFamily="18" charset="0"/>
                  <a:ea typeface="微软雅黑 Light" panose="020B0502040204020203" charset="-122"/>
                  <a:cs typeface="+mn-ea"/>
                </a:rPr>
                <a:t>, 2020, indicating the start of the epdemic in the UK</a:t>
              </a:r>
              <a:endParaRPr lang="en-US" altLang="zh-CN" sz="2600">
                <a:latin typeface="Times New Roman" panose="02020603050405020304" pitchFamily="18" charset="0"/>
                <a:ea typeface="微软雅黑 Light" panose="020B0502040204020203" charset="-122"/>
                <a:cs typeface="+mn-ea"/>
              </a:endParaRPr>
            </a:p>
          </p:txBody>
        </p:sp>
      </p:grpSp>
      <p:grpSp>
        <p:nvGrpSpPr>
          <p:cNvPr id="11" name="组合 10"/>
          <p:cNvGrpSpPr/>
          <p:nvPr/>
        </p:nvGrpSpPr>
        <p:grpSpPr>
          <a:xfrm>
            <a:off x="7535545" y="1343660"/>
            <a:ext cx="3468370" cy="4282440"/>
            <a:chOff x="11887" y="1938"/>
            <a:chExt cx="5462" cy="6744"/>
          </a:xfrm>
        </p:grpSpPr>
        <p:sp>
          <p:nvSpPr>
            <p:cNvPr id="4" name="圆角矩形 3"/>
            <p:cNvSpPr/>
            <p:nvPr/>
          </p:nvSpPr>
          <p:spPr>
            <a:xfrm>
              <a:off x="11887" y="1938"/>
              <a:ext cx="5462"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115" y="2116"/>
              <a:ext cx="4635"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October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12215" y="2841"/>
              <a:ext cx="4664"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15" y="3016"/>
              <a:ext cx="4764"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mutation of SARS-CoV-2 (</a:t>
              </a:r>
              <a:r>
                <a:rPr lang="en-US" altLang="zh-CN" sz="2600" i="1">
                  <a:latin typeface="Times New Roman" panose="02020603050405020304" pitchFamily="18" charset="0"/>
                  <a:ea typeface="微软雅黑 Light" panose="020B0502040204020203" charset="-122"/>
                  <a:cs typeface="+mn-ea"/>
                </a:rPr>
                <a:t>Alpha Strain</a:t>
              </a:r>
              <a:r>
                <a:rPr lang="en-US" altLang="zh-CN" sz="2600">
                  <a:latin typeface="Times New Roman" panose="02020603050405020304" pitchFamily="18" charset="0"/>
                  <a:ea typeface="微软雅黑 Light" panose="020B0502040204020203" charset="-122"/>
                  <a:cs typeface="+mn-ea"/>
                </a:rPr>
                <a:t>) in the world was found in the UK on October 2020, indicting the variant of the nature of SARS-CoV-2</a:t>
              </a:r>
              <a:endParaRPr lang="en-US" altLang="zh-CN" sz="2600">
                <a:latin typeface="Times New Roman" panose="02020603050405020304" pitchFamily="18" charset="0"/>
                <a:ea typeface="微软雅黑 Light" panose="020B0502040204020203" charset="-122"/>
                <a:cs typeface="+mn-ea"/>
              </a:endParaRPr>
            </a:p>
          </p:txBody>
        </p:sp>
      </p:grpSp>
      <p:cxnSp>
        <p:nvCxnSpPr>
          <p:cNvPr id="12" name="直接箭头连接符 11"/>
          <p:cNvCxnSpPr>
            <a:stCxn id="3" idx="3"/>
            <a:endCxn id="4" idx="1"/>
          </p:cNvCxnSpPr>
          <p:nvPr/>
        </p:nvCxnSpPr>
        <p:spPr>
          <a:xfrm>
            <a:off x="4546600" y="3485515"/>
            <a:ext cx="2988945" cy="0"/>
          </a:xfrm>
          <a:prstGeom prst="straightConnector1">
            <a:avLst/>
          </a:prstGeom>
          <a:ln w="66675">
            <a:headEnd type="arrow"/>
            <a:tailEnd type="arrow"/>
          </a:ln>
        </p:spPr>
        <p:style>
          <a:lnRef idx="1">
            <a:schemeClr val="accent1"/>
          </a:lnRef>
          <a:fillRef idx="0">
            <a:schemeClr val="accent1"/>
          </a:fillRef>
          <a:effectRef idx="0">
            <a:schemeClr val="accent1"/>
          </a:effectRef>
          <a:fontRef idx="minor">
            <a:schemeClr val="tx1"/>
          </a:fontRef>
        </p:style>
      </p:cxnSp>
      <p:sp>
        <p:nvSpPr>
          <p:cNvPr id="13" name="标题 3"/>
          <p:cNvSpPr txBox="1"/>
          <p:nvPr/>
        </p:nvSpPr>
        <p:spPr>
          <a:xfrm>
            <a:off x="4896485" y="2953385"/>
            <a:ext cx="2399030"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4000"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Time span</a:t>
            </a:r>
            <a:endParaRPr lang="en-US" altLang="zh-CN" sz="4000" i="1" dirty="0">
              <a:solidFill>
                <a:srgbClr val="003778"/>
              </a:solidFill>
              <a:latin typeface="Times New Roman" panose="02020603050405020304" pitchFamily="18" charset="0"/>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hart_13"/>
          <p:cNvPicPr>
            <a:picLocks noChangeAspect="1"/>
          </p:cNvPicPr>
          <p:nvPr/>
        </p:nvPicPr>
        <p:blipFill>
          <a:blip r:embed="rId1"/>
          <a:stretch>
            <a:fillRect/>
          </a:stretch>
        </p:blipFill>
        <p:spPr>
          <a:xfrm>
            <a:off x="868045" y="880745"/>
            <a:ext cx="5821045" cy="5530850"/>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description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0" name="文本框 9"/>
          <p:cNvSpPr txBox="1"/>
          <p:nvPr/>
        </p:nvSpPr>
        <p:spPr>
          <a:xfrm>
            <a:off x="1640205" y="6395085"/>
            <a:ext cx="6106160" cy="398780"/>
          </a:xfrm>
          <a:prstGeom prst="rect">
            <a:avLst/>
          </a:prstGeom>
          <a:noFill/>
        </p:spPr>
        <p:txBody>
          <a:bodyPr wrap="square" rtlCol="0">
            <a:spAutoFit/>
          </a:bodyPr>
          <a:p>
            <a:pPr algn="l">
              <a:buClrTx/>
              <a:buSzTx/>
              <a:buFontTx/>
            </a:pPr>
            <a:r>
              <a:rPr lang="en-US" altLang="zh-CN" sz="2000" b="1">
                <a:solidFill>
                  <a:schemeClr val="bg1"/>
                </a:solidFill>
                <a:latin typeface="Times New Roman" panose="02020603050405020304" pitchFamily="18" charset="0"/>
                <a:ea typeface="微软雅黑 Light" panose="020B0502040204020203" charset="-122"/>
                <a:cs typeface="+mn-ea"/>
              </a:rPr>
              <a:t>Figure 4:All data used from 31st Jan to 1st Oct 2020</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3" name="文本框 2"/>
          <p:cNvSpPr txBox="1"/>
          <p:nvPr/>
        </p:nvSpPr>
        <p:spPr>
          <a:xfrm>
            <a:off x="7322185" y="1219835"/>
            <a:ext cx="4706620"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sym typeface="+mn-ea"/>
              </a:rPr>
              <a:t>This figure shows the all data for this thesis. Observed cases, on the mechanical ventilation bedsbeds, death, and in hospital </a:t>
            </a:r>
            <a:r>
              <a:rPr lang="en-US" altLang="zh-CN" sz="2800" b="1">
                <a:solidFill>
                  <a:srgbClr val="175091"/>
                </a:solidFill>
                <a:latin typeface="Times New Roman" panose="02020603050405020304" pitchFamily="18" charset="0"/>
                <a:ea typeface="微软雅黑 Light" panose="020B0502040204020203" charset="-122"/>
                <a:cs typeface="+mn-ea"/>
                <a:sym typeface="+mn-ea"/>
              </a:rPr>
              <a:t>are solid lines</a:t>
            </a:r>
            <a:r>
              <a:rPr lang="en-US" altLang="zh-CN" sz="2800">
                <a:latin typeface="Times New Roman" panose="02020603050405020304" pitchFamily="18" charset="0"/>
                <a:ea typeface="微软雅黑 Light" panose="020B0502040204020203" charset="-122"/>
                <a:cs typeface="+mn-ea"/>
                <a:sym typeface="+mn-ea"/>
              </a:rPr>
              <a:t>. </a:t>
            </a:r>
            <a:r>
              <a:rPr lang="en-US" altLang="zh-CN" sz="2800" b="1">
                <a:solidFill>
                  <a:srgbClr val="175091"/>
                </a:solidFill>
                <a:latin typeface="Times New Roman" panose="02020603050405020304" pitchFamily="18" charset="0"/>
                <a:ea typeface="微软雅黑 Light" panose="020B0502040204020203" charset="-122"/>
                <a:cs typeface="+mn-ea"/>
                <a:sym typeface="+mn-ea"/>
              </a:rPr>
              <a:t>The dotted lines show the variables that describe the NPI</a:t>
            </a:r>
            <a:r>
              <a:rPr lang="en-US" altLang="zh-CN" sz="2800">
                <a:latin typeface="Times New Roman" panose="02020603050405020304" pitchFamily="18" charset="0"/>
                <a:ea typeface="微软雅黑 Light" panose="020B0502040204020203" charset="-122"/>
                <a:cs typeface="+mn-ea"/>
                <a:sym typeface="+mn-ea"/>
              </a:rPr>
              <a:t> policies, including lockdown, lockdown of schools and universities, and the protest index.</a:t>
            </a:r>
            <a:endParaRPr lang="en-US" altLang="zh-CN" sz="2800">
              <a:latin typeface="Times New Roman" panose="02020603050405020304" pitchFamily="18" charset="0"/>
              <a:ea typeface="微软雅黑 Light" panose="020B0502040204020203" charset="-122"/>
              <a:cs typeface="+mn-ea"/>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7657</Words>
  <Application>WPS 演示</Application>
  <PresentationFormat>宽屏</PresentationFormat>
  <Paragraphs>198</Paragraphs>
  <Slides>26</Slides>
  <Notes>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26</vt:i4>
      </vt:variant>
    </vt:vector>
  </HeadingPairs>
  <TitlesOfParts>
    <vt:vector size="44" baseType="lpstr">
      <vt:lpstr>Arial</vt:lpstr>
      <vt:lpstr>方正书宋_GBK</vt:lpstr>
      <vt:lpstr>Wingdings</vt:lpstr>
      <vt:lpstr>Times New Roman</vt:lpstr>
      <vt:lpstr>微软雅黑</vt:lpstr>
      <vt:lpstr>汉仪旗黑</vt:lpstr>
      <vt:lpstr>微软雅黑 Light</vt:lpstr>
      <vt:lpstr>苹方-简</vt:lpstr>
      <vt:lpstr>思源宋体 CN Heavy</vt:lpstr>
      <vt:lpstr>宋体-简</vt:lpstr>
      <vt:lpstr>Segoe UI</vt:lpstr>
      <vt:lpstr>宋体</vt:lpstr>
      <vt:lpstr>Arial Unicode MS</vt:lpstr>
      <vt:lpstr>等线 Light</vt:lpstr>
      <vt:lpstr>汉仪中等线KW</vt:lpstr>
      <vt:lpstr>等线</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wanghanlin</cp:lastModifiedBy>
  <cp:revision>77</cp:revision>
  <dcterms:created xsi:type="dcterms:W3CDTF">2021-09-07T13:50:43Z</dcterms:created>
  <dcterms:modified xsi:type="dcterms:W3CDTF">2021-09-07T13:50:43Z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2052-3.9.0.6159</vt:lpwstr>
  </property>
</Properties>
</file>